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1" r:id="rId5"/>
    <p:sldId id="264" r:id="rId6"/>
    <p:sldId id="269" r:id="rId7"/>
    <p:sldId id="260" r:id="rId8"/>
    <p:sldId id="266" r:id="rId9"/>
    <p:sldId id="268"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4"/>
    <a:srgbClr val="E7E7E7"/>
    <a:srgbClr val="016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6327"/>
  </p:normalViewPr>
  <p:slideViewPr>
    <p:cSldViewPr snapToGrid="0">
      <p:cViewPr>
        <p:scale>
          <a:sx n="104" d="100"/>
          <a:sy n="104" d="100"/>
        </p:scale>
        <p:origin x="100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50E27-A5AF-4A16-90BB-C030ACEE9B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C1B5ED-5268-4373-8CCA-1C279DE2725B}">
      <dgm:prSet/>
      <dgm:spPr/>
      <dgm:t>
        <a:bodyPr/>
        <a:lstStyle/>
        <a:p>
          <a:pPr>
            <a:lnSpc>
              <a:spcPct val="100000"/>
            </a:lnSpc>
          </a:pPr>
          <a:r>
            <a:rPr lang="en-IN" b="0" i="0" dirty="0"/>
            <a:t>Addressing </a:t>
          </a:r>
          <a:r>
            <a:rPr lang="en-IN" dirty="0"/>
            <a:t>the issue of social scam, This project aims to </a:t>
          </a:r>
          <a:r>
            <a:rPr lang="en-IN" b="0" i="0" dirty="0"/>
            <a:t>tackle this pressing issue, by demonstrating a LinkedIn application clone has been developed. </a:t>
          </a:r>
          <a:endParaRPr lang="en-US" dirty="0"/>
        </a:p>
      </dgm:t>
    </dgm:pt>
    <dgm:pt modelId="{80FA37A8-26CF-4EB7-98E6-A6F7752FEE04}" type="parTrans" cxnId="{9F75B5B9-5DF9-46B7-A00B-2CC52C59FA42}">
      <dgm:prSet/>
      <dgm:spPr/>
      <dgm:t>
        <a:bodyPr/>
        <a:lstStyle/>
        <a:p>
          <a:endParaRPr lang="en-US"/>
        </a:p>
      </dgm:t>
    </dgm:pt>
    <dgm:pt modelId="{4F4E4792-DA1D-461B-8211-FC9461FE1F56}" type="sibTrans" cxnId="{9F75B5B9-5DF9-46B7-A00B-2CC52C59FA42}">
      <dgm:prSet/>
      <dgm:spPr/>
      <dgm:t>
        <a:bodyPr/>
        <a:lstStyle/>
        <a:p>
          <a:endParaRPr lang="en-US"/>
        </a:p>
      </dgm:t>
    </dgm:pt>
    <dgm:pt modelId="{DE2E217F-A459-4071-99B5-61C12B0B2B51}">
      <dgm:prSet/>
      <dgm:spPr/>
      <dgm:t>
        <a:bodyPr/>
        <a:lstStyle/>
        <a:p>
          <a:pPr>
            <a:lnSpc>
              <a:spcPct val="100000"/>
            </a:lnSpc>
          </a:pPr>
          <a:r>
            <a:rPr lang="en-IN" b="0" i="0"/>
            <a:t>Leveraging data sourced from a comprehensive database, this application incorporates a dual-layered approach utilizing the Mesonet algorithm and OpenAI's advanced GPT-3 davinci-text-003 model for classification purposes. </a:t>
          </a:r>
          <a:endParaRPr lang="en-US"/>
        </a:p>
      </dgm:t>
    </dgm:pt>
    <dgm:pt modelId="{1C3B78F5-FD87-4469-B666-E90816F9BB87}" type="parTrans" cxnId="{59A3B3D6-B081-41DA-91B7-CD93A2FB2288}">
      <dgm:prSet/>
      <dgm:spPr/>
      <dgm:t>
        <a:bodyPr/>
        <a:lstStyle/>
        <a:p>
          <a:endParaRPr lang="en-US"/>
        </a:p>
      </dgm:t>
    </dgm:pt>
    <dgm:pt modelId="{A7F35CE7-4583-43E5-883B-0A73F9FB7A5B}" type="sibTrans" cxnId="{59A3B3D6-B081-41DA-91B7-CD93A2FB2288}">
      <dgm:prSet/>
      <dgm:spPr/>
      <dgm:t>
        <a:bodyPr/>
        <a:lstStyle/>
        <a:p>
          <a:endParaRPr lang="en-US"/>
        </a:p>
      </dgm:t>
    </dgm:pt>
    <dgm:pt modelId="{0A25EAF7-63F5-4D3B-BCA1-8C2311FE7121}">
      <dgm:prSet/>
      <dgm:spPr/>
      <dgm:t>
        <a:bodyPr/>
        <a:lstStyle/>
        <a:p>
          <a:pPr>
            <a:lnSpc>
              <a:spcPct val="100000"/>
            </a:lnSpc>
          </a:pPr>
          <a:r>
            <a:rPr lang="en-IN" b="0" i="0"/>
            <a:t>By employing an AND gate on the output of these algorithms, the system generates conclusive results that accurately classify posts as either suspected scams or verified truths.</a:t>
          </a:r>
          <a:endParaRPr lang="en-US"/>
        </a:p>
      </dgm:t>
    </dgm:pt>
    <dgm:pt modelId="{280B1320-CECA-4E34-A1CD-C82CE2955432}" type="parTrans" cxnId="{29ECE1CC-1017-488F-A6FF-2508D15D2342}">
      <dgm:prSet/>
      <dgm:spPr/>
      <dgm:t>
        <a:bodyPr/>
        <a:lstStyle/>
        <a:p>
          <a:endParaRPr lang="en-US"/>
        </a:p>
      </dgm:t>
    </dgm:pt>
    <dgm:pt modelId="{DCF142C6-0471-4E4F-8FA1-86562C83742C}" type="sibTrans" cxnId="{29ECE1CC-1017-488F-A6FF-2508D15D2342}">
      <dgm:prSet/>
      <dgm:spPr/>
      <dgm:t>
        <a:bodyPr/>
        <a:lstStyle/>
        <a:p>
          <a:endParaRPr lang="en-US"/>
        </a:p>
      </dgm:t>
    </dgm:pt>
    <dgm:pt modelId="{FBBF96F6-581A-4385-922D-4F9EF636A0BC}">
      <dgm:prSet/>
      <dgm:spPr/>
      <dgm:t>
        <a:bodyPr/>
        <a:lstStyle/>
        <a:p>
          <a:pPr>
            <a:lnSpc>
              <a:spcPct val="100000"/>
            </a:lnSpc>
          </a:pPr>
          <a:r>
            <a:rPr lang="en-IN" b="0" i="0"/>
            <a:t>All this has been done using NextJS 13 and Tailwind for frontend. OpenAI, Tensor-flow and Pytorch for powering AI Algorithms</a:t>
          </a:r>
          <a:endParaRPr lang="en-US"/>
        </a:p>
      </dgm:t>
    </dgm:pt>
    <dgm:pt modelId="{1074B7D5-CDCC-4A0E-9D86-BA70CAC61508}" type="parTrans" cxnId="{7A9F7E71-53B1-4477-9D4C-CDBF660143CC}">
      <dgm:prSet/>
      <dgm:spPr/>
      <dgm:t>
        <a:bodyPr/>
        <a:lstStyle/>
        <a:p>
          <a:endParaRPr lang="en-US"/>
        </a:p>
      </dgm:t>
    </dgm:pt>
    <dgm:pt modelId="{B410EE85-BC75-4029-8504-F0A239E0FE5B}" type="sibTrans" cxnId="{7A9F7E71-53B1-4477-9D4C-CDBF660143CC}">
      <dgm:prSet/>
      <dgm:spPr/>
      <dgm:t>
        <a:bodyPr/>
        <a:lstStyle/>
        <a:p>
          <a:endParaRPr lang="en-US"/>
        </a:p>
      </dgm:t>
    </dgm:pt>
    <dgm:pt modelId="{2E232C0E-D76B-44A1-914C-3C5B2CAFB7E4}" type="pres">
      <dgm:prSet presAssocID="{70B50E27-A5AF-4A16-90BB-C030ACEE9BD3}" presName="root" presStyleCnt="0">
        <dgm:presLayoutVars>
          <dgm:dir/>
          <dgm:resizeHandles val="exact"/>
        </dgm:presLayoutVars>
      </dgm:prSet>
      <dgm:spPr/>
    </dgm:pt>
    <dgm:pt modelId="{A8D089FE-61AB-4439-A29F-C3879F64E1B5}" type="pres">
      <dgm:prSet presAssocID="{87C1B5ED-5268-4373-8CCA-1C279DE2725B}" presName="compNode" presStyleCnt="0"/>
      <dgm:spPr/>
    </dgm:pt>
    <dgm:pt modelId="{FB09AC0A-8008-4519-B578-F809CD7936AE}" type="pres">
      <dgm:prSet presAssocID="{87C1B5ED-5268-4373-8CCA-1C279DE2725B}" presName="bgRect" presStyleLbl="bgShp" presStyleIdx="0" presStyleCnt="4"/>
      <dgm:spPr/>
    </dgm:pt>
    <dgm:pt modelId="{90436C67-FECE-46FF-BA6F-A6BD8C7E0B20}" type="pres">
      <dgm:prSet presAssocID="{87C1B5ED-5268-4373-8CCA-1C279DE272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060EEF04-E500-4483-94D2-93CE7A8ACC6B}" type="pres">
      <dgm:prSet presAssocID="{87C1B5ED-5268-4373-8CCA-1C279DE2725B}" presName="spaceRect" presStyleCnt="0"/>
      <dgm:spPr/>
    </dgm:pt>
    <dgm:pt modelId="{842FC9AB-EF20-4E5B-A213-6990A2835F86}" type="pres">
      <dgm:prSet presAssocID="{87C1B5ED-5268-4373-8CCA-1C279DE2725B}" presName="parTx" presStyleLbl="revTx" presStyleIdx="0" presStyleCnt="4">
        <dgm:presLayoutVars>
          <dgm:chMax val="0"/>
          <dgm:chPref val="0"/>
        </dgm:presLayoutVars>
      </dgm:prSet>
      <dgm:spPr/>
    </dgm:pt>
    <dgm:pt modelId="{CE9E4B4F-95A4-460A-AE33-654165C115C4}" type="pres">
      <dgm:prSet presAssocID="{4F4E4792-DA1D-461B-8211-FC9461FE1F56}" presName="sibTrans" presStyleCnt="0"/>
      <dgm:spPr/>
    </dgm:pt>
    <dgm:pt modelId="{E790E535-7550-46F5-A9BC-86B82DC3113E}" type="pres">
      <dgm:prSet presAssocID="{DE2E217F-A459-4071-99B5-61C12B0B2B51}" presName="compNode" presStyleCnt="0"/>
      <dgm:spPr/>
    </dgm:pt>
    <dgm:pt modelId="{E72615B8-2094-46F7-8FA0-5043C5DAA468}" type="pres">
      <dgm:prSet presAssocID="{DE2E217F-A459-4071-99B5-61C12B0B2B51}" presName="bgRect" presStyleLbl="bgShp" presStyleIdx="1" presStyleCnt="4"/>
      <dgm:spPr/>
    </dgm:pt>
    <dgm:pt modelId="{22AB6ACD-27FD-4A2B-81BF-A8386611035E}" type="pres">
      <dgm:prSet presAssocID="{DE2E217F-A459-4071-99B5-61C12B0B2B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B681002-60D9-4EE4-95F3-F5216F670D86}" type="pres">
      <dgm:prSet presAssocID="{DE2E217F-A459-4071-99B5-61C12B0B2B51}" presName="spaceRect" presStyleCnt="0"/>
      <dgm:spPr/>
    </dgm:pt>
    <dgm:pt modelId="{F721FE24-33E0-46F9-AE63-C110C4A14D8B}" type="pres">
      <dgm:prSet presAssocID="{DE2E217F-A459-4071-99B5-61C12B0B2B51}" presName="parTx" presStyleLbl="revTx" presStyleIdx="1" presStyleCnt="4">
        <dgm:presLayoutVars>
          <dgm:chMax val="0"/>
          <dgm:chPref val="0"/>
        </dgm:presLayoutVars>
      </dgm:prSet>
      <dgm:spPr/>
    </dgm:pt>
    <dgm:pt modelId="{E4B9D6F1-545F-4D9B-84DC-8EC8B8C98077}" type="pres">
      <dgm:prSet presAssocID="{A7F35CE7-4583-43E5-883B-0A73F9FB7A5B}" presName="sibTrans" presStyleCnt="0"/>
      <dgm:spPr/>
    </dgm:pt>
    <dgm:pt modelId="{6465BBB3-A574-4FA0-B5AE-D94C2CBD423B}" type="pres">
      <dgm:prSet presAssocID="{0A25EAF7-63F5-4D3B-BCA1-8C2311FE7121}" presName="compNode" presStyleCnt="0"/>
      <dgm:spPr/>
    </dgm:pt>
    <dgm:pt modelId="{85C31BBA-DC2E-4138-A6FF-B274CD3ECDC8}" type="pres">
      <dgm:prSet presAssocID="{0A25EAF7-63F5-4D3B-BCA1-8C2311FE7121}" presName="bgRect" presStyleLbl="bgShp" presStyleIdx="2" presStyleCnt="4"/>
      <dgm:spPr/>
    </dgm:pt>
    <dgm:pt modelId="{14FB3EE4-8B3D-471A-A9F2-124E5D881CC3}" type="pres">
      <dgm:prSet presAssocID="{0A25EAF7-63F5-4D3B-BCA1-8C2311FE71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9DE2EB2D-2EAA-4F12-8A38-F099F1058551}" type="pres">
      <dgm:prSet presAssocID="{0A25EAF7-63F5-4D3B-BCA1-8C2311FE7121}" presName="spaceRect" presStyleCnt="0"/>
      <dgm:spPr/>
    </dgm:pt>
    <dgm:pt modelId="{605A4FFE-840D-4172-9284-B893C50722D8}" type="pres">
      <dgm:prSet presAssocID="{0A25EAF7-63F5-4D3B-BCA1-8C2311FE7121}" presName="parTx" presStyleLbl="revTx" presStyleIdx="2" presStyleCnt="4">
        <dgm:presLayoutVars>
          <dgm:chMax val="0"/>
          <dgm:chPref val="0"/>
        </dgm:presLayoutVars>
      </dgm:prSet>
      <dgm:spPr/>
    </dgm:pt>
    <dgm:pt modelId="{5443388E-4FF6-41F5-9355-A35F690DE457}" type="pres">
      <dgm:prSet presAssocID="{DCF142C6-0471-4E4F-8FA1-86562C83742C}" presName="sibTrans" presStyleCnt="0"/>
      <dgm:spPr/>
    </dgm:pt>
    <dgm:pt modelId="{7343C7E0-723C-4EAA-B75D-5A831FC178CA}" type="pres">
      <dgm:prSet presAssocID="{FBBF96F6-581A-4385-922D-4F9EF636A0BC}" presName="compNode" presStyleCnt="0"/>
      <dgm:spPr/>
    </dgm:pt>
    <dgm:pt modelId="{CBDBE43B-626D-4170-BA79-21ACA7796F67}" type="pres">
      <dgm:prSet presAssocID="{FBBF96F6-581A-4385-922D-4F9EF636A0BC}" presName="bgRect" presStyleLbl="bgShp" presStyleIdx="3" presStyleCnt="4"/>
      <dgm:spPr/>
    </dgm:pt>
    <dgm:pt modelId="{69A29AEF-875C-449E-9820-09F80F6B3EA7}" type="pres">
      <dgm:prSet presAssocID="{FBBF96F6-581A-4385-922D-4F9EF636A0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6E8B9B4E-A465-4B8F-BE68-3E963D3BBD94}" type="pres">
      <dgm:prSet presAssocID="{FBBF96F6-581A-4385-922D-4F9EF636A0BC}" presName="spaceRect" presStyleCnt="0"/>
      <dgm:spPr/>
    </dgm:pt>
    <dgm:pt modelId="{F7B98F4C-9CE3-467F-A23A-2CA476F7DDB3}" type="pres">
      <dgm:prSet presAssocID="{FBBF96F6-581A-4385-922D-4F9EF636A0BC}" presName="parTx" presStyleLbl="revTx" presStyleIdx="3" presStyleCnt="4">
        <dgm:presLayoutVars>
          <dgm:chMax val="0"/>
          <dgm:chPref val="0"/>
        </dgm:presLayoutVars>
      </dgm:prSet>
      <dgm:spPr/>
    </dgm:pt>
  </dgm:ptLst>
  <dgm:cxnLst>
    <dgm:cxn modelId="{7A9F7E71-53B1-4477-9D4C-CDBF660143CC}" srcId="{70B50E27-A5AF-4A16-90BB-C030ACEE9BD3}" destId="{FBBF96F6-581A-4385-922D-4F9EF636A0BC}" srcOrd="3" destOrd="0" parTransId="{1074B7D5-CDCC-4A0E-9D86-BA70CAC61508}" sibTransId="{B410EE85-BC75-4029-8504-F0A239E0FE5B}"/>
    <dgm:cxn modelId="{BF78DA79-2BA8-46CC-AE7E-B106B74CEF4E}" type="presOf" srcId="{DE2E217F-A459-4071-99B5-61C12B0B2B51}" destId="{F721FE24-33E0-46F9-AE63-C110C4A14D8B}" srcOrd="0" destOrd="0" presId="urn:microsoft.com/office/officeart/2018/2/layout/IconVerticalSolidList"/>
    <dgm:cxn modelId="{CF001A89-9D87-4F55-A088-247F4FE02C0C}" type="presOf" srcId="{87C1B5ED-5268-4373-8CCA-1C279DE2725B}" destId="{842FC9AB-EF20-4E5B-A213-6990A2835F86}" srcOrd="0" destOrd="0" presId="urn:microsoft.com/office/officeart/2018/2/layout/IconVerticalSolidList"/>
    <dgm:cxn modelId="{8D586E94-DD9B-48BE-9139-9C703B47B1F8}" type="presOf" srcId="{0A25EAF7-63F5-4D3B-BCA1-8C2311FE7121}" destId="{605A4FFE-840D-4172-9284-B893C50722D8}" srcOrd="0" destOrd="0" presId="urn:microsoft.com/office/officeart/2018/2/layout/IconVerticalSolidList"/>
    <dgm:cxn modelId="{E1EAC0A0-05FC-41C2-A862-874F4CAA9CED}" type="presOf" srcId="{70B50E27-A5AF-4A16-90BB-C030ACEE9BD3}" destId="{2E232C0E-D76B-44A1-914C-3C5B2CAFB7E4}" srcOrd="0" destOrd="0" presId="urn:microsoft.com/office/officeart/2018/2/layout/IconVerticalSolidList"/>
    <dgm:cxn modelId="{9F75B5B9-5DF9-46B7-A00B-2CC52C59FA42}" srcId="{70B50E27-A5AF-4A16-90BB-C030ACEE9BD3}" destId="{87C1B5ED-5268-4373-8CCA-1C279DE2725B}" srcOrd="0" destOrd="0" parTransId="{80FA37A8-26CF-4EB7-98E6-A6F7752FEE04}" sibTransId="{4F4E4792-DA1D-461B-8211-FC9461FE1F56}"/>
    <dgm:cxn modelId="{587D7CBB-34DA-4DF8-9EDF-240B077B3356}" type="presOf" srcId="{FBBF96F6-581A-4385-922D-4F9EF636A0BC}" destId="{F7B98F4C-9CE3-467F-A23A-2CA476F7DDB3}" srcOrd="0" destOrd="0" presId="urn:microsoft.com/office/officeart/2018/2/layout/IconVerticalSolidList"/>
    <dgm:cxn modelId="{29ECE1CC-1017-488F-A6FF-2508D15D2342}" srcId="{70B50E27-A5AF-4A16-90BB-C030ACEE9BD3}" destId="{0A25EAF7-63F5-4D3B-BCA1-8C2311FE7121}" srcOrd="2" destOrd="0" parTransId="{280B1320-CECA-4E34-A1CD-C82CE2955432}" sibTransId="{DCF142C6-0471-4E4F-8FA1-86562C83742C}"/>
    <dgm:cxn modelId="{59A3B3D6-B081-41DA-91B7-CD93A2FB2288}" srcId="{70B50E27-A5AF-4A16-90BB-C030ACEE9BD3}" destId="{DE2E217F-A459-4071-99B5-61C12B0B2B51}" srcOrd="1" destOrd="0" parTransId="{1C3B78F5-FD87-4469-B666-E90816F9BB87}" sibTransId="{A7F35CE7-4583-43E5-883B-0A73F9FB7A5B}"/>
    <dgm:cxn modelId="{8B0BEFC3-E684-408C-ADF5-20650AAE4F61}" type="presParOf" srcId="{2E232C0E-D76B-44A1-914C-3C5B2CAFB7E4}" destId="{A8D089FE-61AB-4439-A29F-C3879F64E1B5}" srcOrd="0" destOrd="0" presId="urn:microsoft.com/office/officeart/2018/2/layout/IconVerticalSolidList"/>
    <dgm:cxn modelId="{C494C42F-AE97-4AF4-A284-8CB39A0A2271}" type="presParOf" srcId="{A8D089FE-61AB-4439-A29F-C3879F64E1B5}" destId="{FB09AC0A-8008-4519-B578-F809CD7936AE}" srcOrd="0" destOrd="0" presId="urn:microsoft.com/office/officeart/2018/2/layout/IconVerticalSolidList"/>
    <dgm:cxn modelId="{13D52AB5-64FE-47A2-A7D6-DBEF445EE01D}" type="presParOf" srcId="{A8D089FE-61AB-4439-A29F-C3879F64E1B5}" destId="{90436C67-FECE-46FF-BA6F-A6BD8C7E0B20}" srcOrd="1" destOrd="0" presId="urn:microsoft.com/office/officeart/2018/2/layout/IconVerticalSolidList"/>
    <dgm:cxn modelId="{7F97359B-B3FA-476E-8950-DF919F3C1958}" type="presParOf" srcId="{A8D089FE-61AB-4439-A29F-C3879F64E1B5}" destId="{060EEF04-E500-4483-94D2-93CE7A8ACC6B}" srcOrd="2" destOrd="0" presId="urn:microsoft.com/office/officeart/2018/2/layout/IconVerticalSolidList"/>
    <dgm:cxn modelId="{CC176102-6087-48F6-975B-FCB2106249CB}" type="presParOf" srcId="{A8D089FE-61AB-4439-A29F-C3879F64E1B5}" destId="{842FC9AB-EF20-4E5B-A213-6990A2835F86}" srcOrd="3" destOrd="0" presId="urn:microsoft.com/office/officeart/2018/2/layout/IconVerticalSolidList"/>
    <dgm:cxn modelId="{1788D58B-DA36-4EE3-8F61-741C2C8022AB}" type="presParOf" srcId="{2E232C0E-D76B-44A1-914C-3C5B2CAFB7E4}" destId="{CE9E4B4F-95A4-460A-AE33-654165C115C4}" srcOrd="1" destOrd="0" presId="urn:microsoft.com/office/officeart/2018/2/layout/IconVerticalSolidList"/>
    <dgm:cxn modelId="{52FC2B77-F3CA-4286-98C0-ED3422F50BC5}" type="presParOf" srcId="{2E232C0E-D76B-44A1-914C-3C5B2CAFB7E4}" destId="{E790E535-7550-46F5-A9BC-86B82DC3113E}" srcOrd="2" destOrd="0" presId="urn:microsoft.com/office/officeart/2018/2/layout/IconVerticalSolidList"/>
    <dgm:cxn modelId="{0244C78B-AC0F-4ED2-BBC5-F2E3DC1EE5B6}" type="presParOf" srcId="{E790E535-7550-46F5-A9BC-86B82DC3113E}" destId="{E72615B8-2094-46F7-8FA0-5043C5DAA468}" srcOrd="0" destOrd="0" presId="urn:microsoft.com/office/officeart/2018/2/layout/IconVerticalSolidList"/>
    <dgm:cxn modelId="{7A4889CA-A56F-485E-B44E-55336F5DF248}" type="presParOf" srcId="{E790E535-7550-46F5-A9BC-86B82DC3113E}" destId="{22AB6ACD-27FD-4A2B-81BF-A8386611035E}" srcOrd="1" destOrd="0" presId="urn:microsoft.com/office/officeart/2018/2/layout/IconVerticalSolidList"/>
    <dgm:cxn modelId="{7EFB2044-C2D2-44F5-A6CB-4545FF95EBEC}" type="presParOf" srcId="{E790E535-7550-46F5-A9BC-86B82DC3113E}" destId="{0B681002-60D9-4EE4-95F3-F5216F670D86}" srcOrd="2" destOrd="0" presId="urn:microsoft.com/office/officeart/2018/2/layout/IconVerticalSolidList"/>
    <dgm:cxn modelId="{4D6DD01D-5B4A-4AD4-93D6-6C58205FEE4B}" type="presParOf" srcId="{E790E535-7550-46F5-A9BC-86B82DC3113E}" destId="{F721FE24-33E0-46F9-AE63-C110C4A14D8B}" srcOrd="3" destOrd="0" presId="urn:microsoft.com/office/officeart/2018/2/layout/IconVerticalSolidList"/>
    <dgm:cxn modelId="{1418A742-6AB0-428C-83D8-48191D0A8445}" type="presParOf" srcId="{2E232C0E-D76B-44A1-914C-3C5B2CAFB7E4}" destId="{E4B9D6F1-545F-4D9B-84DC-8EC8B8C98077}" srcOrd="3" destOrd="0" presId="urn:microsoft.com/office/officeart/2018/2/layout/IconVerticalSolidList"/>
    <dgm:cxn modelId="{91C99AFA-B462-40DD-90DB-FF9AB0353D2C}" type="presParOf" srcId="{2E232C0E-D76B-44A1-914C-3C5B2CAFB7E4}" destId="{6465BBB3-A574-4FA0-B5AE-D94C2CBD423B}" srcOrd="4" destOrd="0" presId="urn:microsoft.com/office/officeart/2018/2/layout/IconVerticalSolidList"/>
    <dgm:cxn modelId="{718F6509-805D-4419-A6D6-4A3E1920478D}" type="presParOf" srcId="{6465BBB3-A574-4FA0-B5AE-D94C2CBD423B}" destId="{85C31BBA-DC2E-4138-A6FF-B274CD3ECDC8}" srcOrd="0" destOrd="0" presId="urn:microsoft.com/office/officeart/2018/2/layout/IconVerticalSolidList"/>
    <dgm:cxn modelId="{45AAD3F8-0949-4AEC-AF9C-0DDAD27054F8}" type="presParOf" srcId="{6465BBB3-A574-4FA0-B5AE-D94C2CBD423B}" destId="{14FB3EE4-8B3D-471A-A9F2-124E5D881CC3}" srcOrd="1" destOrd="0" presId="urn:microsoft.com/office/officeart/2018/2/layout/IconVerticalSolidList"/>
    <dgm:cxn modelId="{3DF2BD98-CE8A-46DD-B2ED-0E9CA66C1269}" type="presParOf" srcId="{6465BBB3-A574-4FA0-B5AE-D94C2CBD423B}" destId="{9DE2EB2D-2EAA-4F12-8A38-F099F1058551}" srcOrd="2" destOrd="0" presId="urn:microsoft.com/office/officeart/2018/2/layout/IconVerticalSolidList"/>
    <dgm:cxn modelId="{1832D7EF-20A7-41F2-AD71-C3FE0CCA43B7}" type="presParOf" srcId="{6465BBB3-A574-4FA0-B5AE-D94C2CBD423B}" destId="{605A4FFE-840D-4172-9284-B893C50722D8}" srcOrd="3" destOrd="0" presId="urn:microsoft.com/office/officeart/2018/2/layout/IconVerticalSolidList"/>
    <dgm:cxn modelId="{F9412AD9-1B24-429D-9A7E-68A1494ADEBC}" type="presParOf" srcId="{2E232C0E-D76B-44A1-914C-3C5B2CAFB7E4}" destId="{5443388E-4FF6-41F5-9355-A35F690DE457}" srcOrd="5" destOrd="0" presId="urn:microsoft.com/office/officeart/2018/2/layout/IconVerticalSolidList"/>
    <dgm:cxn modelId="{4E2CD26D-F00A-4ED7-B2D9-AE75742A2256}" type="presParOf" srcId="{2E232C0E-D76B-44A1-914C-3C5B2CAFB7E4}" destId="{7343C7E0-723C-4EAA-B75D-5A831FC178CA}" srcOrd="6" destOrd="0" presId="urn:microsoft.com/office/officeart/2018/2/layout/IconVerticalSolidList"/>
    <dgm:cxn modelId="{4F78AFB8-6D32-4968-B323-F0447AFF3CBE}" type="presParOf" srcId="{7343C7E0-723C-4EAA-B75D-5A831FC178CA}" destId="{CBDBE43B-626D-4170-BA79-21ACA7796F67}" srcOrd="0" destOrd="0" presId="urn:microsoft.com/office/officeart/2018/2/layout/IconVerticalSolidList"/>
    <dgm:cxn modelId="{D6557786-4785-4B78-8085-522264DE0DA3}" type="presParOf" srcId="{7343C7E0-723C-4EAA-B75D-5A831FC178CA}" destId="{69A29AEF-875C-449E-9820-09F80F6B3EA7}" srcOrd="1" destOrd="0" presId="urn:microsoft.com/office/officeart/2018/2/layout/IconVerticalSolidList"/>
    <dgm:cxn modelId="{A53C1A5B-FA21-472E-B97D-D13FEA2F7AA6}" type="presParOf" srcId="{7343C7E0-723C-4EAA-B75D-5A831FC178CA}" destId="{6E8B9B4E-A465-4B8F-BE68-3E963D3BBD94}" srcOrd="2" destOrd="0" presId="urn:microsoft.com/office/officeart/2018/2/layout/IconVerticalSolidList"/>
    <dgm:cxn modelId="{49B98F80-EA13-4158-96F1-8DFECDEE59F0}" type="presParOf" srcId="{7343C7E0-723C-4EAA-B75D-5A831FC178CA}" destId="{F7B98F4C-9CE3-467F-A23A-2CA476F7DD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9AC0A-8008-4519-B578-F809CD7936AE}">
      <dsp:nvSpPr>
        <dsp:cNvPr id="0" name=""/>
        <dsp:cNvSpPr/>
      </dsp:nvSpPr>
      <dsp:spPr>
        <a:xfrm>
          <a:off x="0" y="2093"/>
          <a:ext cx="10125307" cy="10611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36C67-FECE-46FF-BA6F-A6BD8C7E0B20}">
      <dsp:nvSpPr>
        <dsp:cNvPr id="0" name=""/>
        <dsp:cNvSpPr/>
      </dsp:nvSpPr>
      <dsp:spPr>
        <a:xfrm>
          <a:off x="320997" y="240852"/>
          <a:ext cx="583632" cy="58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FC9AB-EF20-4E5B-A213-6990A2835F86}">
      <dsp:nvSpPr>
        <dsp:cNvPr id="0" name=""/>
        <dsp:cNvSpPr/>
      </dsp:nvSpPr>
      <dsp:spPr>
        <a:xfrm>
          <a:off x="1225628" y="2093"/>
          <a:ext cx="8899678" cy="106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5" tIns="112305" rIns="112305" bIns="112305" numCol="1" spcCol="1270" anchor="ctr" anchorCtr="0">
          <a:noAutofit/>
        </a:bodyPr>
        <a:lstStyle/>
        <a:p>
          <a:pPr marL="0" lvl="0" indent="0" algn="l" defTabSz="755650">
            <a:lnSpc>
              <a:spcPct val="100000"/>
            </a:lnSpc>
            <a:spcBef>
              <a:spcPct val="0"/>
            </a:spcBef>
            <a:spcAft>
              <a:spcPct val="35000"/>
            </a:spcAft>
            <a:buNone/>
          </a:pPr>
          <a:r>
            <a:rPr lang="en-IN" sz="1700" b="0" i="0" kern="1200" dirty="0"/>
            <a:t>Addressing </a:t>
          </a:r>
          <a:r>
            <a:rPr lang="en-IN" sz="1700" kern="1200" dirty="0"/>
            <a:t>the issue of social scam, This project aims to </a:t>
          </a:r>
          <a:r>
            <a:rPr lang="en-IN" sz="1700" b="0" i="0" kern="1200" dirty="0"/>
            <a:t>tackle this pressing issue, by demonstrating a LinkedIn application clone has been developed. </a:t>
          </a:r>
          <a:endParaRPr lang="en-US" sz="1700" kern="1200" dirty="0"/>
        </a:p>
      </dsp:txBody>
      <dsp:txXfrm>
        <a:off x="1225628" y="2093"/>
        <a:ext cx="8899678" cy="1061150"/>
      </dsp:txXfrm>
    </dsp:sp>
    <dsp:sp modelId="{E72615B8-2094-46F7-8FA0-5043C5DAA468}">
      <dsp:nvSpPr>
        <dsp:cNvPr id="0" name=""/>
        <dsp:cNvSpPr/>
      </dsp:nvSpPr>
      <dsp:spPr>
        <a:xfrm>
          <a:off x="0" y="1328531"/>
          <a:ext cx="10125307" cy="10611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B6ACD-27FD-4A2B-81BF-A8386611035E}">
      <dsp:nvSpPr>
        <dsp:cNvPr id="0" name=""/>
        <dsp:cNvSpPr/>
      </dsp:nvSpPr>
      <dsp:spPr>
        <a:xfrm>
          <a:off x="320997" y="1567289"/>
          <a:ext cx="583632" cy="58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1FE24-33E0-46F9-AE63-C110C4A14D8B}">
      <dsp:nvSpPr>
        <dsp:cNvPr id="0" name=""/>
        <dsp:cNvSpPr/>
      </dsp:nvSpPr>
      <dsp:spPr>
        <a:xfrm>
          <a:off x="1225628" y="1328531"/>
          <a:ext cx="8899678" cy="106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5" tIns="112305" rIns="112305" bIns="112305" numCol="1" spcCol="1270" anchor="ctr" anchorCtr="0">
          <a:noAutofit/>
        </a:bodyPr>
        <a:lstStyle/>
        <a:p>
          <a:pPr marL="0" lvl="0" indent="0" algn="l" defTabSz="755650">
            <a:lnSpc>
              <a:spcPct val="100000"/>
            </a:lnSpc>
            <a:spcBef>
              <a:spcPct val="0"/>
            </a:spcBef>
            <a:spcAft>
              <a:spcPct val="35000"/>
            </a:spcAft>
            <a:buNone/>
          </a:pPr>
          <a:r>
            <a:rPr lang="en-IN" sz="1700" b="0" i="0" kern="1200"/>
            <a:t>Leveraging data sourced from a comprehensive database, this application incorporates a dual-layered approach utilizing the Mesonet algorithm and OpenAI's advanced GPT-3 davinci-text-003 model for classification purposes. </a:t>
          </a:r>
          <a:endParaRPr lang="en-US" sz="1700" kern="1200"/>
        </a:p>
      </dsp:txBody>
      <dsp:txXfrm>
        <a:off x="1225628" y="1328531"/>
        <a:ext cx="8899678" cy="1061150"/>
      </dsp:txXfrm>
    </dsp:sp>
    <dsp:sp modelId="{85C31BBA-DC2E-4138-A6FF-B274CD3ECDC8}">
      <dsp:nvSpPr>
        <dsp:cNvPr id="0" name=""/>
        <dsp:cNvSpPr/>
      </dsp:nvSpPr>
      <dsp:spPr>
        <a:xfrm>
          <a:off x="0" y="2654968"/>
          <a:ext cx="10125307" cy="10611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B3EE4-8B3D-471A-A9F2-124E5D881CC3}">
      <dsp:nvSpPr>
        <dsp:cNvPr id="0" name=""/>
        <dsp:cNvSpPr/>
      </dsp:nvSpPr>
      <dsp:spPr>
        <a:xfrm>
          <a:off x="320997" y="2893727"/>
          <a:ext cx="583632" cy="58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A4FFE-840D-4172-9284-B893C50722D8}">
      <dsp:nvSpPr>
        <dsp:cNvPr id="0" name=""/>
        <dsp:cNvSpPr/>
      </dsp:nvSpPr>
      <dsp:spPr>
        <a:xfrm>
          <a:off x="1225628" y="2654968"/>
          <a:ext cx="8899678" cy="106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5" tIns="112305" rIns="112305" bIns="112305" numCol="1" spcCol="1270" anchor="ctr" anchorCtr="0">
          <a:noAutofit/>
        </a:bodyPr>
        <a:lstStyle/>
        <a:p>
          <a:pPr marL="0" lvl="0" indent="0" algn="l" defTabSz="755650">
            <a:lnSpc>
              <a:spcPct val="100000"/>
            </a:lnSpc>
            <a:spcBef>
              <a:spcPct val="0"/>
            </a:spcBef>
            <a:spcAft>
              <a:spcPct val="35000"/>
            </a:spcAft>
            <a:buNone/>
          </a:pPr>
          <a:r>
            <a:rPr lang="en-IN" sz="1700" b="0" i="0" kern="1200"/>
            <a:t>By employing an AND gate on the output of these algorithms, the system generates conclusive results that accurately classify posts as either suspected scams or verified truths.</a:t>
          </a:r>
          <a:endParaRPr lang="en-US" sz="1700" kern="1200"/>
        </a:p>
      </dsp:txBody>
      <dsp:txXfrm>
        <a:off x="1225628" y="2654968"/>
        <a:ext cx="8899678" cy="1061150"/>
      </dsp:txXfrm>
    </dsp:sp>
    <dsp:sp modelId="{CBDBE43B-626D-4170-BA79-21ACA7796F67}">
      <dsp:nvSpPr>
        <dsp:cNvPr id="0" name=""/>
        <dsp:cNvSpPr/>
      </dsp:nvSpPr>
      <dsp:spPr>
        <a:xfrm>
          <a:off x="0" y="3981406"/>
          <a:ext cx="10125307" cy="10611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29AEF-875C-449E-9820-09F80F6B3EA7}">
      <dsp:nvSpPr>
        <dsp:cNvPr id="0" name=""/>
        <dsp:cNvSpPr/>
      </dsp:nvSpPr>
      <dsp:spPr>
        <a:xfrm>
          <a:off x="320997" y="4220165"/>
          <a:ext cx="583632" cy="5836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B98F4C-9CE3-467F-A23A-2CA476F7DDB3}">
      <dsp:nvSpPr>
        <dsp:cNvPr id="0" name=""/>
        <dsp:cNvSpPr/>
      </dsp:nvSpPr>
      <dsp:spPr>
        <a:xfrm>
          <a:off x="1225628" y="3981406"/>
          <a:ext cx="8899678" cy="106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05" tIns="112305" rIns="112305" bIns="112305" numCol="1" spcCol="1270" anchor="ctr" anchorCtr="0">
          <a:noAutofit/>
        </a:bodyPr>
        <a:lstStyle/>
        <a:p>
          <a:pPr marL="0" lvl="0" indent="0" algn="l" defTabSz="755650">
            <a:lnSpc>
              <a:spcPct val="100000"/>
            </a:lnSpc>
            <a:spcBef>
              <a:spcPct val="0"/>
            </a:spcBef>
            <a:spcAft>
              <a:spcPct val="35000"/>
            </a:spcAft>
            <a:buNone/>
          </a:pPr>
          <a:r>
            <a:rPr lang="en-IN" sz="1700" b="0" i="0" kern="1200"/>
            <a:t>All this has been done using NextJS 13 and Tailwind for frontend. OpenAI, Tensor-flow and Pytorch for powering AI Algorithms</a:t>
          </a:r>
          <a:endParaRPr lang="en-US" sz="1700" kern="1200"/>
        </a:p>
      </dsp:txBody>
      <dsp:txXfrm>
        <a:off x="1225628" y="3981406"/>
        <a:ext cx="8899678" cy="10611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5811-DAD7-02F0-B44D-91EAE3D813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FB72991-8AAF-CD51-56C7-9226E63A2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EA77660-0A64-C166-A66D-5E05F9B6CC20}"/>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E1423E13-1E86-F90E-858A-E1FB73060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98390-153B-CC46-92B4-01B20A0E4DDF}"/>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59131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FD9A-F7C0-6E8E-ECED-461366EAB6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0D21F4-E145-7192-837C-837AA219B4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CD170B-1186-0297-C5AE-4620038F970E}"/>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2A7A4620-AFF3-4F90-CEED-C5230512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1B851-1412-2DC1-70E0-F4CB78BB09B2}"/>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3997025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B727F-9D59-6338-9236-7D51F82EB5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DF2DDA-CF08-F125-57BA-13ACD21084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CDF64B-62C6-F919-E2D6-081AE2C1DCA9}"/>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BF7B8A6F-F8E6-CA93-E320-60E1BC9BB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A2C3-654A-C05D-5717-F5D0DA18A33E}"/>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3858063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D98C-EAEE-0C14-CE32-D362543E92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9A26EB-452C-78A2-2AB9-4F4B6B36CE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BAF982-FBCD-8C68-34E8-F197CF6556E1}"/>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A5104795-93BA-2257-AB4F-A0217B557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C5C1F-7D4A-8D53-9349-125FCA41D194}"/>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39466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16B85-9ACF-0CF4-4368-AD44FD0756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F31A64-7204-FF60-B08C-63483406F8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BEBFD5-DE73-1A0F-72FB-60A7389359FA}"/>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B505CA0E-72E6-0517-0146-5A1A34A73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BB4AD-3FD4-D48D-C259-32D24292025E}"/>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4122405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251F-FF83-722A-45EC-C2A2EF210F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14B507-2F53-9178-32AB-9BAEB82E6B2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DCD4BA-E836-3BB4-FAF7-478AB259592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F7FE5DD-D669-FF25-1C38-66EF5096CC88}"/>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6" name="Footer Placeholder 5">
            <a:extLst>
              <a:ext uri="{FF2B5EF4-FFF2-40B4-BE49-F238E27FC236}">
                <a16:creationId xmlns:a16="http://schemas.microsoft.com/office/drawing/2014/main" id="{394CF13A-A222-CA24-E9C2-4E0065350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B1755-FB1E-5739-F8F9-8F9A292FD5C3}"/>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209148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324E-CC30-7BA7-3E8B-D59B737D6F0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15306D-BC16-1218-5F55-D035D58ECA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1DC6AC-1446-0BE5-59F2-5F72AB46267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370B72A-D951-48CA-DB3F-E05C71DD9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EA0B98-100C-DD7B-FF99-E0F1C95518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BCCA309-8809-FFED-25B8-F079624A5E09}"/>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8" name="Footer Placeholder 7">
            <a:extLst>
              <a:ext uri="{FF2B5EF4-FFF2-40B4-BE49-F238E27FC236}">
                <a16:creationId xmlns:a16="http://schemas.microsoft.com/office/drawing/2014/main" id="{F215EEE8-2904-E5AE-9D22-E87E17C9A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2FB4EB-78FA-D624-FE1B-2C95EA021D55}"/>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1309098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60F6-166A-BD61-6B73-E9848C62D80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C3767C-E107-BE14-124A-3879427E48EF}"/>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4" name="Footer Placeholder 3">
            <a:extLst>
              <a:ext uri="{FF2B5EF4-FFF2-40B4-BE49-F238E27FC236}">
                <a16:creationId xmlns:a16="http://schemas.microsoft.com/office/drawing/2014/main" id="{F697EB4A-1981-D0D5-F650-A700E3A569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29674-2A70-DF14-E884-E56C33110B3E}"/>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25144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28B0DC-A707-AB3E-F87B-0ED1FDAD1CB6}"/>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3" name="Footer Placeholder 2">
            <a:extLst>
              <a:ext uri="{FF2B5EF4-FFF2-40B4-BE49-F238E27FC236}">
                <a16:creationId xmlns:a16="http://schemas.microsoft.com/office/drawing/2014/main" id="{35DD5122-A26F-4170-7B29-6C41D9E84C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94B14-EFC7-FA8E-9F49-0AC4C8D69A52}"/>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400410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136C-C154-A8BE-D7D4-786FFD0B71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2BFBD92-4452-972C-A23F-ED077A93A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F81637-197C-189C-FAAD-A2E7C216B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FE3F53-8FE3-AE17-5701-3F7BB6BD1626}"/>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6" name="Footer Placeholder 5">
            <a:extLst>
              <a:ext uri="{FF2B5EF4-FFF2-40B4-BE49-F238E27FC236}">
                <a16:creationId xmlns:a16="http://schemas.microsoft.com/office/drawing/2014/main" id="{12FA3A75-C126-57ED-D0CF-61647D82D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3D9E3-381E-D62D-934B-3B44670D0C31}"/>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30985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A620-37E6-7FC2-34D9-CBFB901B54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6AE3B9E-C30A-B8AA-BE23-E7AF48524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ECFA33-6191-A18C-13EC-7A7A44FBD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D91943-8A8B-599B-8251-76976B76BD17}"/>
              </a:ext>
            </a:extLst>
          </p:cNvPr>
          <p:cNvSpPr>
            <a:spLocks noGrp="1"/>
          </p:cNvSpPr>
          <p:nvPr>
            <p:ph type="dt" sz="half" idx="10"/>
          </p:nvPr>
        </p:nvSpPr>
        <p:spPr/>
        <p:txBody>
          <a:bodyPr/>
          <a:lstStyle/>
          <a:p>
            <a:fld id="{25DD53DB-2001-2548-89E6-7D37E9FD7C7F}" type="datetimeFigureOut">
              <a:rPr lang="en-US" smtClean="0"/>
              <a:t>6/9/23</a:t>
            </a:fld>
            <a:endParaRPr lang="en-US"/>
          </a:p>
        </p:txBody>
      </p:sp>
      <p:sp>
        <p:nvSpPr>
          <p:cNvPr id="6" name="Footer Placeholder 5">
            <a:extLst>
              <a:ext uri="{FF2B5EF4-FFF2-40B4-BE49-F238E27FC236}">
                <a16:creationId xmlns:a16="http://schemas.microsoft.com/office/drawing/2014/main" id="{6EA69781-480F-6FF5-68EF-00935A6C4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41A19-73BE-F238-0A81-9DB3E44A1C15}"/>
              </a:ext>
            </a:extLst>
          </p:cNvPr>
          <p:cNvSpPr>
            <a:spLocks noGrp="1"/>
          </p:cNvSpPr>
          <p:nvPr>
            <p:ph type="sldNum" sz="quarter" idx="12"/>
          </p:nvPr>
        </p:nvSpPr>
        <p:spPr/>
        <p:txBody>
          <a:bodyPr/>
          <a:lstStyle/>
          <a:p>
            <a:fld id="{B498F52B-BB9F-1048-B091-8506B71EEC41}" type="slidenum">
              <a:rPr lang="en-US" smtClean="0"/>
              <a:t>‹#›</a:t>
            </a:fld>
            <a:endParaRPr lang="en-US"/>
          </a:p>
        </p:txBody>
      </p:sp>
    </p:spTree>
    <p:extLst>
      <p:ext uri="{BB962C8B-B14F-4D97-AF65-F5344CB8AC3E}">
        <p14:creationId xmlns:p14="http://schemas.microsoft.com/office/powerpoint/2010/main" val="211420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8800D6-5410-6471-E692-8F1A7663B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5830B6-9F2C-D24E-79B9-7B68605BF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75593E-224E-9F9D-2225-3DE8CA67EC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D53DB-2001-2548-89E6-7D37E9FD7C7F}" type="datetimeFigureOut">
              <a:rPr lang="en-US" smtClean="0"/>
              <a:t>6/9/23</a:t>
            </a:fld>
            <a:endParaRPr lang="en-US"/>
          </a:p>
        </p:txBody>
      </p:sp>
      <p:sp>
        <p:nvSpPr>
          <p:cNvPr id="5" name="Footer Placeholder 4">
            <a:extLst>
              <a:ext uri="{FF2B5EF4-FFF2-40B4-BE49-F238E27FC236}">
                <a16:creationId xmlns:a16="http://schemas.microsoft.com/office/drawing/2014/main" id="{D2BF5956-B2C9-9FA2-F907-59A041B9EC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213AF-19B4-639E-29B6-848899216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8F52B-BB9F-1048-B091-8506B71EEC41}" type="slidenum">
              <a:rPr lang="en-US" smtClean="0"/>
              <a:t>‹#›</a:t>
            </a:fld>
            <a:endParaRPr lang="en-US"/>
          </a:p>
        </p:txBody>
      </p:sp>
      <p:sp>
        <p:nvSpPr>
          <p:cNvPr id="7" name="Rectangle 6">
            <a:extLst>
              <a:ext uri="{FF2B5EF4-FFF2-40B4-BE49-F238E27FC236}">
                <a16:creationId xmlns:a16="http://schemas.microsoft.com/office/drawing/2014/main" id="{4A1CB636-AE0C-091D-20FD-2A90DD43AB92}"/>
              </a:ext>
            </a:extLst>
          </p:cNvPr>
          <p:cNvSpPr/>
          <p:nvPr userDrawn="1"/>
        </p:nvSpPr>
        <p:spPr>
          <a:xfrm>
            <a:off x="0" y="0"/>
            <a:ext cx="122663" cy="6858000"/>
          </a:xfrm>
          <a:prstGeom prst="rect">
            <a:avLst/>
          </a:prstGeom>
          <a:solidFill>
            <a:srgbClr val="016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rusted by recruiters across 1,000+ companies. Loved by 5M+ developers |  HackerEarth">
            <a:extLst>
              <a:ext uri="{FF2B5EF4-FFF2-40B4-BE49-F238E27FC236}">
                <a16:creationId xmlns:a16="http://schemas.microsoft.com/office/drawing/2014/main" id="{2D8F0591-EEFF-3C32-FA08-E0DF6D3A0E8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447324" y="230188"/>
            <a:ext cx="2358776" cy="47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5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7E19-684C-944B-5C15-5E8918ACACFE}"/>
              </a:ext>
            </a:extLst>
          </p:cNvPr>
          <p:cNvSpPr>
            <a:spLocks noGrp="1"/>
          </p:cNvSpPr>
          <p:nvPr>
            <p:ph type="ctrTitle"/>
          </p:nvPr>
        </p:nvSpPr>
        <p:spPr>
          <a:xfrm>
            <a:off x="1635512" y="1969526"/>
            <a:ext cx="9144000" cy="1959943"/>
          </a:xfrm>
        </p:spPr>
        <p:txBody>
          <a:bodyPr/>
          <a:lstStyle/>
          <a:p>
            <a:pPr>
              <a:lnSpc>
                <a:spcPct val="100000"/>
              </a:lnSpc>
            </a:pPr>
            <a:r>
              <a:rPr lang="en-US" sz="4800" dirty="0">
                <a:solidFill>
                  <a:schemeClr val="tx1">
                    <a:lumMod val="75000"/>
                    <a:lumOff val="25000"/>
                  </a:schemeClr>
                </a:solidFill>
                <a:latin typeface="Times New Roman" panose="02020603050405020304" pitchFamily="18" charset="0"/>
                <a:cs typeface="Times New Roman" panose="02020603050405020304" pitchFamily="18" charset="0"/>
              </a:rPr>
              <a:t>Team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br>
              <a:rPr lang="en-US" dirty="0">
                <a:solidFill>
                  <a:schemeClr val="accent1">
                    <a:lumMod val="75000"/>
                  </a:schemeClr>
                </a:solidFill>
                <a:latin typeface="Times New Roman" panose="02020603050405020304" pitchFamily="18" charset="0"/>
                <a:cs typeface="Times New Roman" panose="02020603050405020304" pitchFamily="18" charset="0"/>
              </a:rPr>
            </a:br>
            <a:r>
              <a:rPr lang="en-US" dirty="0">
                <a:solidFill>
                  <a:schemeClr val="accent1">
                    <a:lumMod val="75000"/>
                  </a:schemeClr>
                </a:solidFill>
                <a:latin typeface="Times New Roman" panose="02020603050405020304" pitchFamily="18" charset="0"/>
                <a:cs typeface="Times New Roman" panose="02020603050405020304" pitchFamily="18" charset="0"/>
              </a:rPr>
              <a:t>     DeepInAI</a:t>
            </a:r>
          </a:p>
        </p:txBody>
      </p:sp>
      <p:sp>
        <p:nvSpPr>
          <p:cNvPr id="3" name="Subtitle 2">
            <a:extLst>
              <a:ext uri="{FF2B5EF4-FFF2-40B4-BE49-F238E27FC236}">
                <a16:creationId xmlns:a16="http://schemas.microsoft.com/office/drawing/2014/main" id="{8CFB52D8-1A92-8D32-8AB9-BED0DB2CB54E}"/>
              </a:ext>
            </a:extLst>
          </p:cNvPr>
          <p:cNvSpPr>
            <a:spLocks noGrp="1"/>
          </p:cNvSpPr>
          <p:nvPr>
            <p:ph type="subTitle" idx="1"/>
          </p:nvPr>
        </p:nvSpPr>
        <p:spPr>
          <a:xfrm>
            <a:off x="1838091" y="4184822"/>
            <a:ext cx="9144000" cy="717821"/>
          </a:xfrm>
        </p:spPr>
        <p:txBody>
          <a:bodyPr>
            <a:normAutofit/>
          </a:bodyPr>
          <a:lstStyle/>
          <a:p>
            <a:r>
              <a:rPr lang="en-US" sz="4400" dirty="0">
                <a:solidFill>
                  <a:schemeClr val="tx1">
                    <a:lumMod val="75000"/>
                    <a:lumOff val="25000"/>
                  </a:schemeClr>
                </a:solidFill>
                <a:latin typeface="Angsana New" panose="02020603050405020304" pitchFamily="18" charset="-34"/>
                <a:cs typeface="Angsana New" panose="02020603050405020304" pitchFamily="18" charset="-34"/>
              </a:rPr>
              <a:t>Theme : Social Media and Generative AI</a:t>
            </a:r>
          </a:p>
        </p:txBody>
      </p:sp>
      <p:sp>
        <p:nvSpPr>
          <p:cNvPr id="5" name="Oval 4">
            <a:extLst>
              <a:ext uri="{FF2B5EF4-FFF2-40B4-BE49-F238E27FC236}">
                <a16:creationId xmlns:a16="http://schemas.microsoft.com/office/drawing/2014/main" id="{25157EB7-FCDD-7459-2D70-23B95793E6F1}"/>
              </a:ext>
            </a:extLst>
          </p:cNvPr>
          <p:cNvSpPr/>
          <p:nvPr/>
        </p:nvSpPr>
        <p:spPr>
          <a:xfrm>
            <a:off x="4114799" y="3083195"/>
            <a:ext cx="769433" cy="791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2F39758-9708-FC9C-4576-5A57B828B3A8}"/>
              </a:ext>
            </a:extLst>
          </p:cNvPr>
          <p:cNvSpPr/>
          <p:nvPr/>
        </p:nvSpPr>
        <p:spPr>
          <a:xfrm>
            <a:off x="3367667" y="2949497"/>
            <a:ext cx="1037063" cy="105936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2B292A1B-7A0A-AD6D-AAEC-1F77F78AC410}"/>
              </a:ext>
            </a:extLst>
          </p:cNvPr>
          <p:cNvSpPr txBox="1">
            <a:spLocks/>
          </p:cNvSpPr>
          <p:nvPr/>
        </p:nvSpPr>
        <p:spPr>
          <a:xfrm>
            <a:off x="1685189" y="4807992"/>
            <a:ext cx="9549161" cy="13493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3600" dirty="0">
                <a:latin typeface="Angsana New" panose="02020603050405020304" pitchFamily="18" charset="-34"/>
                <a:cs typeface="Angsana New" panose="02020603050405020304" pitchFamily="18" charset="-34"/>
              </a:rPr>
              <a:t>By : Zoya Jamadar </a:t>
            </a:r>
          </a:p>
          <a:p>
            <a:r>
              <a:rPr lang="en-IN" sz="3600" dirty="0">
                <a:latin typeface="Angsana New" panose="02020603050405020304" pitchFamily="18" charset="-34"/>
                <a:cs typeface="Angsana New" panose="02020603050405020304" pitchFamily="18" charset="-34"/>
              </a:rPr>
              <a:t>B.Tech Artificial Intelligence and Data Science. 2024</a:t>
            </a:r>
          </a:p>
        </p:txBody>
      </p:sp>
      <p:sp>
        <p:nvSpPr>
          <p:cNvPr id="8" name="Title 1">
            <a:extLst>
              <a:ext uri="{FF2B5EF4-FFF2-40B4-BE49-F238E27FC236}">
                <a16:creationId xmlns:a16="http://schemas.microsoft.com/office/drawing/2014/main" id="{57A0ABE1-629A-42A3-1B75-9BB87F7FC585}"/>
              </a:ext>
            </a:extLst>
          </p:cNvPr>
          <p:cNvSpPr txBox="1">
            <a:spLocks/>
          </p:cNvSpPr>
          <p:nvPr/>
        </p:nvSpPr>
        <p:spPr>
          <a:xfrm>
            <a:off x="1813931" y="950584"/>
            <a:ext cx="9144000" cy="9520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dirty="0">
                <a:solidFill>
                  <a:schemeClr val="tx1">
                    <a:lumMod val="75000"/>
                    <a:lumOff val="25000"/>
                  </a:schemeClr>
                </a:solidFill>
                <a:latin typeface="Times New Roman" panose="02020603050405020304" pitchFamily="18" charset="0"/>
                <a:cs typeface="Times New Roman" panose="02020603050405020304" pitchFamily="18" charset="0"/>
              </a:rPr>
              <a:t>AI Genesis Hackathon 2023</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339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864033-EB04-E019-E5DD-D32F1DE28EC1}"/>
              </a:ext>
            </a:extLst>
          </p:cNvPr>
          <p:cNvSpPr txBox="1"/>
          <p:nvPr/>
        </p:nvSpPr>
        <p:spPr>
          <a:xfrm>
            <a:off x="2250831" y="4220645"/>
            <a:ext cx="8058777" cy="1938992"/>
          </a:xfrm>
          <a:prstGeom prst="rect">
            <a:avLst/>
          </a:prstGeom>
          <a:noFill/>
        </p:spPr>
        <p:txBody>
          <a:bodyPr wrap="square">
            <a:spAutoFit/>
          </a:bodyPr>
          <a:lstStyle/>
          <a:p>
            <a:pPr algn="ctr"/>
            <a:r>
              <a:rPr lang="en-US" sz="4000" dirty="0">
                <a:solidFill>
                  <a:schemeClr val="tx1">
                    <a:lumMod val="75000"/>
                    <a:lumOff val="25000"/>
                  </a:schemeClr>
                </a:solidFill>
                <a:latin typeface="Garamond" panose="02020404030301010803" pitchFamily="18" charset="0"/>
              </a:rPr>
              <a:t>Thankyou .. </a:t>
            </a:r>
          </a:p>
          <a:p>
            <a:pPr algn="ctr"/>
            <a:r>
              <a:rPr lang="en-US" sz="4000" dirty="0">
                <a:solidFill>
                  <a:schemeClr val="tx1">
                    <a:lumMod val="75000"/>
                    <a:lumOff val="25000"/>
                  </a:schemeClr>
                </a:solidFill>
                <a:latin typeface="Garamond" panose="02020404030301010803" pitchFamily="18" charset="0"/>
              </a:rPr>
              <a:t>Please let us know your feedbacks they hold immense value to me  </a:t>
            </a:r>
            <a:endParaRPr lang="en-US" sz="4000" dirty="0">
              <a:solidFill>
                <a:schemeClr val="tx1">
                  <a:lumMod val="75000"/>
                  <a:lumOff val="25000"/>
                </a:schemeClr>
              </a:solidFill>
            </a:endParaRPr>
          </a:p>
        </p:txBody>
      </p:sp>
      <p:sp>
        <p:nvSpPr>
          <p:cNvPr id="3" name="Title 1">
            <a:extLst>
              <a:ext uri="{FF2B5EF4-FFF2-40B4-BE49-F238E27FC236}">
                <a16:creationId xmlns:a16="http://schemas.microsoft.com/office/drawing/2014/main" id="{35B130A7-6FA9-C1EB-DF52-7A4097463BE8}"/>
              </a:ext>
            </a:extLst>
          </p:cNvPr>
          <p:cNvSpPr txBox="1">
            <a:spLocks/>
          </p:cNvSpPr>
          <p:nvPr/>
        </p:nvSpPr>
        <p:spPr>
          <a:xfrm>
            <a:off x="1635512" y="1969526"/>
            <a:ext cx="9144000" cy="1959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dirty="0">
                <a:solidFill>
                  <a:schemeClr val="tx1">
                    <a:lumMod val="75000"/>
                    <a:lumOff val="25000"/>
                  </a:schemeClr>
                </a:solidFill>
                <a:latin typeface="Times New Roman" panose="02020603050405020304" pitchFamily="18" charset="0"/>
                <a:cs typeface="Times New Roman" panose="02020603050405020304" pitchFamily="18" charset="0"/>
              </a:rPr>
              <a:t>Team</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t>
            </a:r>
            <a:br>
              <a:rPr lang="en-US" dirty="0">
                <a:solidFill>
                  <a:schemeClr val="accent1">
                    <a:lumMod val="75000"/>
                  </a:schemeClr>
                </a:solidFill>
                <a:latin typeface="Times New Roman" panose="02020603050405020304" pitchFamily="18" charset="0"/>
                <a:cs typeface="Times New Roman" panose="02020603050405020304" pitchFamily="18" charset="0"/>
              </a:rPr>
            </a:br>
            <a:r>
              <a:rPr lang="en-US" dirty="0">
                <a:solidFill>
                  <a:schemeClr val="accent1">
                    <a:lumMod val="75000"/>
                  </a:schemeClr>
                </a:solidFill>
                <a:latin typeface="Times New Roman" panose="02020603050405020304" pitchFamily="18" charset="0"/>
                <a:cs typeface="Times New Roman" panose="02020603050405020304" pitchFamily="18" charset="0"/>
              </a:rPr>
              <a:t>  DeepInAI</a:t>
            </a:r>
          </a:p>
        </p:txBody>
      </p:sp>
      <p:sp>
        <p:nvSpPr>
          <p:cNvPr id="5" name="Oval 4">
            <a:extLst>
              <a:ext uri="{FF2B5EF4-FFF2-40B4-BE49-F238E27FC236}">
                <a16:creationId xmlns:a16="http://schemas.microsoft.com/office/drawing/2014/main" id="{B268030E-E48E-89C3-2165-AD7767C7C5E3}"/>
              </a:ext>
            </a:extLst>
          </p:cNvPr>
          <p:cNvSpPr/>
          <p:nvPr/>
        </p:nvSpPr>
        <p:spPr>
          <a:xfrm>
            <a:off x="4134896" y="2922422"/>
            <a:ext cx="769433" cy="7919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4AC2F0-2E18-40E0-A7C7-8CE3B9A978E8}"/>
              </a:ext>
            </a:extLst>
          </p:cNvPr>
          <p:cNvSpPr/>
          <p:nvPr/>
        </p:nvSpPr>
        <p:spPr>
          <a:xfrm>
            <a:off x="3387764" y="2788724"/>
            <a:ext cx="1037063" cy="105936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25B1E0F-9230-414B-2290-C1FC92519C56}"/>
              </a:ext>
            </a:extLst>
          </p:cNvPr>
          <p:cNvSpPr txBox="1">
            <a:spLocks/>
          </p:cNvSpPr>
          <p:nvPr/>
        </p:nvSpPr>
        <p:spPr>
          <a:xfrm>
            <a:off x="1813931" y="950584"/>
            <a:ext cx="9144000" cy="9520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dirty="0">
                <a:solidFill>
                  <a:schemeClr val="tx1">
                    <a:lumMod val="75000"/>
                    <a:lumOff val="25000"/>
                  </a:schemeClr>
                </a:solidFill>
                <a:latin typeface="Times New Roman" panose="02020603050405020304" pitchFamily="18" charset="0"/>
                <a:cs typeface="Times New Roman" panose="02020603050405020304" pitchFamily="18" charset="0"/>
              </a:rPr>
              <a:t>American Express Makeathon 2023</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7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2A64-8B24-2460-2F57-7D6ACEECAEB5}"/>
              </a:ext>
            </a:extLst>
          </p:cNvPr>
          <p:cNvSpPr>
            <a:spLocks noGrp="1"/>
          </p:cNvSpPr>
          <p:nvPr>
            <p:ph type="title"/>
          </p:nvPr>
        </p:nvSpPr>
        <p:spPr/>
        <p:txBody>
          <a:bodyPr/>
          <a:lstStyle/>
          <a:p>
            <a:r>
              <a:rPr lang="en-US" dirty="0">
                <a:latin typeface="Garamond" panose="02020404030301010803" pitchFamily="18" charset="0"/>
              </a:rPr>
              <a:t>Let me Introduce myself …</a:t>
            </a:r>
          </a:p>
        </p:txBody>
      </p:sp>
      <p:pic>
        <p:nvPicPr>
          <p:cNvPr id="5" name="Content Placeholder 4" descr="A picture containing person, clothing, outdoor, human face&#10;&#10;Description automatically generated">
            <a:extLst>
              <a:ext uri="{FF2B5EF4-FFF2-40B4-BE49-F238E27FC236}">
                <a16:creationId xmlns:a16="http://schemas.microsoft.com/office/drawing/2014/main" id="{1DEF2E5C-40EB-8FAC-E4CB-C5ABBDB696D4}"/>
              </a:ext>
            </a:extLst>
          </p:cNvPr>
          <p:cNvPicPr>
            <a:picLocks noGrp="1" noChangeAspect="1"/>
          </p:cNvPicPr>
          <p:nvPr>
            <p:ph idx="1"/>
          </p:nvPr>
        </p:nvPicPr>
        <p:blipFill>
          <a:blip r:embed="rId2"/>
          <a:stretch>
            <a:fillRect/>
          </a:stretch>
        </p:blipFill>
        <p:spPr>
          <a:xfrm>
            <a:off x="838200" y="1942753"/>
            <a:ext cx="2878429" cy="4351338"/>
          </a:xfrm>
        </p:spPr>
      </p:pic>
      <p:sp>
        <p:nvSpPr>
          <p:cNvPr id="6" name="TextBox 5">
            <a:extLst>
              <a:ext uri="{FF2B5EF4-FFF2-40B4-BE49-F238E27FC236}">
                <a16:creationId xmlns:a16="http://schemas.microsoft.com/office/drawing/2014/main" id="{DE888627-2DF7-F9CC-33E8-6C7A023E0613}"/>
              </a:ext>
            </a:extLst>
          </p:cNvPr>
          <p:cNvSpPr txBox="1"/>
          <p:nvPr/>
        </p:nvSpPr>
        <p:spPr>
          <a:xfrm>
            <a:off x="4228170" y="1856265"/>
            <a:ext cx="7125630" cy="3447098"/>
          </a:xfrm>
          <a:prstGeom prst="rect">
            <a:avLst/>
          </a:prstGeom>
          <a:noFill/>
        </p:spPr>
        <p:txBody>
          <a:bodyPr wrap="square" rtlCol="0">
            <a:spAutoFit/>
          </a:bodyPr>
          <a:lstStyle/>
          <a:p>
            <a:pPr algn="ctr"/>
            <a:r>
              <a:rPr lang="en-IN" b="0" i="0" dirty="0">
                <a:solidFill>
                  <a:srgbClr val="374151"/>
                </a:solidFill>
                <a:effectLst/>
                <a:latin typeface="Garamond" panose="02020404030301010803" pitchFamily="18" charset="0"/>
              </a:rPr>
              <a:t>👋🏼 Hey there, </a:t>
            </a:r>
          </a:p>
          <a:p>
            <a:endParaRPr lang="en-IN" b="0" i="0" dirty="0">
              <a:solidFill>
                <a:srgbClr val="374151"/>
              </a:solidFill>
              <a:effectLst/>
              <a:latin typeface="Garamond" panose="02020404030301010803" pitchFamily="18" charset="0"/>
            </a:endParaRPr>
          </a:p>
          <a:p>
            <a:r>
              <a:rPr lang="en-IN" sz="1400" b="0" i="0" dirty="0">
                <a:solidFill>
                  <a:srgbClr val="374151"/>
                </a:solidFill>
                <a:effectLst/>
                <a:latin typeface="Garamond" panose="02020404030301010803" pitchFamily="18" charset="0"/>
              </a:rPr>
              <a:t>I’m </a:t>
            </a:r>
            <a:r>
              <a:rPr lang="en-IN" sz="1400" b="1" i="1" dirty="0">
                <a:solidFill>
                  <a:srgbClr val="374151"/>
                </a:solidFill>
                <a:effectLst/>
                <a:latin typeface="Garamond" panose="02020404030301010803" pitchFamily="18" charset="0"/>
              </a:rPr>
              <a:t>Zoya Jamadar</a:t>
            </a:r>
            <a:r>
              <a:rPr lang="en-IN" sz="1400" b="0" i="0" dirty="0">
                <a:solidFill>
                  <a:srgbClr val="374151"/>
                </a:solidFill>
                <a:effectLst/>
                <a:latin typeface="Garamond" panose="02020404030301010803" pitchFamily="18" charset="0"/>
              </a:rPr>
              <a:t>, and I'm currently pursuing my Final year </a:t>
            </a:r>
            <a:r>
              <a:rPr lang="en-IN" sz="1400" dirty="0">
                <a:solidFill>
                  <a:srgbClr val="374151"/>
                </a:solidFill>
                <a:effectLst/>
                <a:latin typeface="Garamond" panose="02020404030301010803" pitchFamily="18" charset="0"/>
              </a:rPr>
              <a:t>B.Tech in Artificial Intelligence and Data Science</a:t>
            </a:r>
            <a:r>
              <a:rPr lang="en-IN" sz="1400" b="0" i="0" dirty="0">
                <a:solidFill>
                  <a:srgbClr val="374151"/>
                </a:solidFill>
                <a:effectLst/>
                <a:latin typeface="Garamond" panose="02020404030301010803" pitchFamily="18" charset="0"/>
              </a:rPr>
              <a:t>. </a:t>
            </a:r>
          </a:p>
          <a:p>
            <a:pPr algn="l"/>
            <a:endParaRPr lang="en-IN" sz="1400" b="0" i="0" dirty="0">
              <a:solidFill>
                <a:srgbClr val="374151"/>
              </a:solidFill>
              <a:effectLst/>
              <a:latin typeface="Garamond" panose="02020404030301010803" pitchFamily="18" charset="0"/>
            </a:endParaRPr>
          </a:p>
          <a:p>
            <a:pPr algn="l"/>
            <a:r>
              <a:rPr lang="en-IN" sz="1400" b="0" i="0" dirty="0">
                <a:solidFill>
                  <a:srgbClr val="374151"/>
                </a:solidFill>
                <a:effectLst/>
                <a:latin typeface="Garamond" panose="02020404030301010803" pitchFamily="18" charset="0"/>
              </a:rPr>
              <a:t>I'm passionate about designing cutting-edge technologies that can make a positive impact on society. My projects are focused on sustainable solutions and goals, and I'm always looking for new opportunities to challenge myself and make a difference.</a:t>
            </a:r>
          </a:p>
          <a:p>
            <a:pPr algn="l"/>
            <a:endParaRPr lang="en-IN" sz="1400" b="0" i="0" dirty="0">
              <a:solidFill>
                <a:srgbClr val="374151"/>
              </a:solidFill>
              <a:effectLst/>
              <a:latin typeface="Garamond" panose="02020404030301010803" pitchFamily="18" charset="0"/>
            </a:endParaRPr>
          </a:p>
          <a:p>
            <a:pPr algn="l"/>
            <a:r>
              <a:rPr lang="en-IN" sz="1400" b="0" i="0" dirty="0">
                <a:solidFill>
                  <a:srgbClr val="374151"/>
                </a:solidFill>
                <a:effectLst/>
                <a:latin typeface="Garamond" panose="02020404030301010803" pitchFamily="18" charset="0"/>
              </a:rPr>
              <a:t>That's why I'm really excited about the AI Genesis Hackathon! It's a chance for me to explore the Generative AI world, and see how I can apply my skills to this exciting field. </a:t>
            </a:r>
          </a:p>
          <a:p>
            <a:pPr algn="l"/>
            <a:endParaRPr lang="en-IN" sz="1400" dirty="0">
              <a:solidFill>
                <a:srgbClr val="374151"/>
              </a:solidFill>
              <a:latin typeface="Garamond" panose="02020404030301010803" pitchFamily="18" charset="0"/>
            </a:endParaRPr>
          </a:p>
          <a:p>
            <a:pPr algn="l"/>
            <a:r>
              <a:rPr lang="en-IN" sz="1400" b="0" i="0" dirty="0">
                <a:solidFill>
                  <a:srgbClr val="374151"/>
                </a:solidFill>
                <a:effectLst/>
                <a:latin typeface="Garamond" panose="02020404030301010803" pitchFamily="18" charset="0"/>
              </a:rPr>
              <a:t>I'm confident that I can contribute to the challenge and design innovative solutions that address real-world problems</a:t>
            </a:r>
          </a:p>
          <a:p>
            <a:pPr algn="l"/>
            <a:r>
              <a:rPr lang="en-IN" sz="1400" b="0" i="0" dirty="0">
                <a:solidFill>
                  <a:srgbClr val="374151"/>
                </a:solidFill>
                <a:effectLst/>
                <a:latin typeface="Garamond" panose="02020404030301010803" pitchFamily="18" charset="0"/>
              </a:rPr>
              <a:t>Overall, I'm thrilled to be part of this Hackathon, and I can't wait to see what the future holds!</a:t>
            </a:r>
          </a:p>
        </p:txBody>
      </p:sp>
    </p:spTree>
    <p:extLst>
      <p:ext uri="{BB962C8B-B14F-4D97-AF65-F5344CB8AC3E}">
        <p14:creationId xmlns:p14="http://schemas.microsoft.com/office/powerpoint/2010/main" val="213899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F79A-5FC7-A180-B181-2427C2D3B1C4}"/>
              </a:ext>
            </a:extLst>
          </p:cNvPr>
          <p:cNvSpPr>
            <a:spLocks noGrp="1"/>
          </p:cNvSpPr>
          <p:nvPr>
            <p:ph type="title"/>
          </p:nvPr>
        </p:nvSpPr>
        <p:spPr/>
        <p:txBody>
          <a:bodyPr/>
          <a:lstStyle/>
          <a:p>
            <a:r>
              <a:rPr lang="en-US" dirty="0">
                <a:latin typeface="Garamond" panose="02020404030301010803" pitchFamily="18" charset="0"/>
              </a:rPr>
              <a:t>Problem Statement</a:t>
            </a:r>
          </a:p>
        </p:txBody>
      </p:sp>
      <p:sp>
        <p:nvSpPr>
          <p:cNvPr id="3" name="Content Placeholder 2">
            <a:extLst>
              <a:ext uri="{FF2B5EF4-FFF2-40B4-BE49-F238E27FC236}">
                <a16:creationId xmlns:a16="http://schemas.microsoft.com/office/drawing/2014/main" id="{A267BA17-6292-842E-6507-883E1B25023D}"/>
              </a:ext>
            </a:extLst>
          </p:cNvPr>
          <p:cNvSpPr>
            <a:spLocks noGrp="1"/>
          </p:cNvSpPr>
          <p:nvPr>
            <p:ph idx="1"/>
          </p:nvPr>
        </p:nvSpPr>
        <p:spPr>
          <a:xfrm>
            <a:off x="800988" y="2296863"/>
            <a:ext cx="10590024" cy="4107946"/>
          </a:xfrm>
        </p:spPr>
        <p:txBody>
          <a:bodyPr>
            <a:normAutofit lnSpcReduction="10000"/>
          </a:bodyPr>
          <a:lstStyle/>
          <a:p>
            <a:pPr marL="0" indent="0" algn="ctr">
              <a:buNone/>
            </a:pPr>
            <a:r>
              <a:rPr lang="en-IN" b="0" i="0" dirty="0">
                <a:effectLst/>
                <a:latin typeface="Garamond" panose="02020404030301010803" pitchFamily="18" charset="0"/>
              </a:rPr>
              <a:t>The exponential increase in the generation of fake data, facilitated by the emergence of Generative Adversarial Neural Networks (GANs), has resulted in a rise in social scams.</a:t>
            </a:r>
            <a:r>
              <a:rPr lang="en-US" dirty="0">
                <a:latin typeface="Garamond" panose="02020404030301010803" pitchFamily="18" charset="0"/>
              </a:rPr>
              <a:t>.</a:t>
            </a:r>
          </a:p>
          <a:p>
            <a:pPr marL="0" indent="0" algn="ctr">
              <a:buNone/>
            </a:pPr>
            <a:endParaRPr lang="en-US" dirty="0">
              <a:latin typeface="Garamond" panose="02020404030301010803" pitchFamily="18" charset="0"/>
            </a:endParaRPr>
          </a:p>
          <a:p>
            <a:pPr marL="0" indent="0" algn="ctr">
              <a:buNone/>
            </a:pPr>
            <a:r>
              <a:rPr lang="en-IN" b="0" i="0" dirty="0">
                <a:effectLst/>
                <a:latin typeface="Garamond" panose="02020404030301010803" pitchFamily="18" charset="0"/>
                <a:cs typeface="Times New Roman" panose="02020603050405020304" pitchFamily="18" charset="0"/>
              </a:rPr>
              <a:t>The project aims to develop algorithms that can be integrated into social media platforms to effectively identify and classify Deep Fake images and social posts, thus curbing the proliferation of Fake news.</a:t>
            </a:r>
          </a:p>
          <a:p>
            <a:pPr marL="0" indent="0" algn="ctr">
              <a:buNone/>
            </a:pPr>
            <a:endParaRPr lang="en-US" dirty="0">
              <a:latin typeface="Garamond" panose="02020404030301010803" pitchFamily="18" charset="0"/>
              <a:cs typeface="Times New Roman" panose="02020603050405020304" pitchFamily="18" charset="0"/>
            </a:endParaRPr>
          </a:p>
          <a:p>
            <a:pPr marL="0" indent="0" algn="ctr">
              <a:buNone/>
            </a:pPr>
            <a:r>
              <a:rPr lang="en-US" dirty="0">
                <a:latin typeface="Garamond" panose="02020404030301010803" pitchFamily="18" charset="0"/>
              </a:rPr>
              <a:t>To this problem we target LinkedIn application with our neural network model</a:t>
            </a:r>
          </a:p>
        </p:txBody>
      </p:sp>
      <p:sp>
        <p:nvSpPr>
          <p:cNvPr id="4" name="TextBox 3">
            <a:extLst>
              <a:ext uri="{FF2B5EF4-FFF2-40B4-BE49-F238E27FC236}">
                <a16:creationId xmlns:a16="http://schemas.microsoft.com/office/drawing/2014/main" id="{29BDC044-5BF9-7BBB-78F7-098D22F36962}"/>
              </a:ext>
            </a:extLst>
          </p:cNvPr>
          <p:cNvSpPr txBox="1"/>
          <p:nvPr/>
        </p:nvSpPr>
        <p:spPr>
          <a:xfrm>
            <a:off x="37070" y="357110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973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F79A-5FC7-A180-B181-2427C2D3B1C4}"/>
              </a:ext>
            </a:extLst>
          </p:cNvPr>
          <p:cNvSpPr>
            <a:spLocks noGrp="1"/>
          </p:cNvSpPr>
          <p:nvPr>
            <p:ph type="title"/>
          </p:nvPr>
        </p:nvSpPr>
        <p:spPr/>
        <p:txBody>
          <a:bodyPr/>
          <a:lstStyle/>
          <a:p>
            <a:r>
              <a:rPr lang="en-US" dirty="0">
                <a:latin typeface="Garamond" panose="02020404030301010803" pitchFamily="18" charset="0"/>
              </a:rPr>
              <a:t>Proposed Architecture - Prototype</a:t>
            </a:r>
          </a:p>
        </p:txBody>
      </p:sp>
      <p:pic>
        <p:nvPicPr>
          <p:cNvPr id="4" name="Picture 3" descr="A picture containing text, font, diagram, screenshot&#10;&#10;Description automatically generated">
            <a:extLst>
              <a:ext uri="{FF2B5EF4-FFF2-40B4-BE49-F238E27FC236}">
                <a16:creationId xmlns:a16="http://schemas.microsoft.com/office/drawing/2014/main" id="{D7C87369-CC15-065E-D1DD-AA8AC85C81F7}"/>
              </a:ext>
            </a:extLst>
          </p:cNvPr>
          <p:cNvPicPr>
            <a:picLocks noChangeAspect="1"/>
          </p:cNvPicPr>
          <p:nvPr/>
        </p:nvPicPr>
        <p:blipFill>
          <a:blip r:embed="rId2"/>
          <a:stretch>
            <a:fillRect/>
          </a:stretch>
        </p:blipFill>
        <p:spPr>
          <a:xfrm>
            <a:off x="446705" y="1510145"/>
            <a:ext cx="10907095" cy="5029933"/>
          </a:xfrm>
          <a:prstGeom prst="rect">
            <a:avLst/>
          </a:prstGeom>
        </p:spPr>
      </p:pic>
    </p:spTree>
    <p:extLst>
      <p:ext uri="{BB962C8B-B14F-4D97-AF65-F5344CB8AC3E}">
        <p14:creationId xmlns:p14="http://schemas.microsoft.com/office/powerpoint/2010/main" val="291163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821E-AB6E-CF7C-51DC-8F76B81719BE}"/>
              </a:ext>
            </a:extLst>
          </p:cNvPr>
          <p:cNvSpPr>
            <a:spLocks noGrp="1"/>
          </p:cNvSpPr>
          <p:nvPr>
            <p:ph type="title"/>
          </p:nvPr>
        </p:nvSpPr>
        <p:spPr/>
        <p:txBody>
          <a:bodyPr/>
          <a:lstStyle/>
          <a:p>
            <a:r>
              <a:rPr lang="en-US" dirty="0">
                <a:latin typeface="Garamond" panose="02020404030301010803" pitchFamily="18" charset="0"/>
              </a:rPr>
              <a:t>Explanation</a:t>
            </a:r>
          </a:p>
        </p:txBody>
      </p:sp>
      <p:graphicFrame>
        <p:nvGraphicFramePr>
          <p:cNvPr id="8" name="Content Placeholder 2">
            <a:extLst>
              <a:ext uri="{FF2B5EF4-FFF2-40B4-BE49-F238E27FC236}">
                <a16:creationId xmlns:a16="http://schemas.microsoft.com/office/drawing/2014/main" id="{EAAF4F15-9AC9-666D-F830-EB245F6EF978}"/>
              </a:ext>
            </a:extLst>
          </p:cNvPr>
          <p:cNvGraphicFramePr>
            <a:graphicFrameLocks noGrp="1"/>
          </p:cNvGraphicFramePr>
          <p:nvPr>
            <p:ph idx="1"/>
            <p:extLst>
              <p:ext uri="{D42A27DB-BD31-4B8C-83A1-F6EECF244321}">
                <p14:modId xmlns:p14="http://schemas.microsoft.com/office/powerpoint/2010/main" val="718286923"/>
              </p:ext>
            </p:extLst>
          </p:nvPr>
        </p:nvGraphicFramePr>
        <p:xfrm>
          <a:off x="935497" y="1344698"/>
          <a:ext cx="10125307" cy="5044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124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2175-95EC-25A6-065C-2CF95E538CF3}"/>
              </a:ext>
            </a:extLst>
          </p:cNvPr>
          <p:cNvSpPr>
            <a:spLocks noGrp="1"/>
          </p:cNvSpPr>
          <p:nvPr>
            <p:ph type="title"/>
          </p:nvPr>
        </p:nvSpPr>
        <p:spPr>
          <a:xfrm>
            <a:off x="838200" y="548005"/>
            <a:ext cx="10515600" cy="1325563"/>
          </a:xfrm>
        </p:spPr>
        <p:txBody>
          <a:bodyPr/>
          <a:lstStyle/>
          <a:p>
            <a:r>
              <a:rPr lang="en-US" dirty="0">
                <a:latin typeface="Garamond" panose="02020404030301010803" pitchFamily="18" charset="0"/>
              </a:rPr>
              <a:t>Proposed Architecture – Real Time Scaling </a:t>
            </a:r>
            <a:endParaRPr lang="en-US" dirty="0"/>
          </a:p>
        </p:txBody>
      </p:sp>
      <p:pic>
        <p:nvPicPr>
          <p:cNvPr id="6" name="Picture 5">
            <a:extLst>
              <a:ext uri="{FF2B5EF4-FFF2-40B4-BE49-F238E27FC236}">
                <a16:creationId xmlns:a16="http://schemas.microsoft.com/office/drawing/2014/main" id="{5079CDAB-8AFA-3F4D-A419-5EB1CD64A346}"/>
              </a:ext>
            </a:extLst>
          </p:cNvPr>
          <p:cNvPicPr>
            <a:picLocks noChangeAspect="1"/>
          </p:cNvPicPr>
          <p:nvPr/>
        </p:nvPicPr>
        <p:blipFill>
          <a:blip r:embed="rId2"/>
          <a:stretch>
            <a:fillRect/>
          </a:stretch>
        </p:blipFill>
        <p:spPr>
          <a:xfrm>
            <a:off x="838200" y="1530838"/>
            <a:ext cx="10269071" cy="4962037"/>
          </a:xfrm>
          <a:prstGeom prst="rect">
            <a:avLst/>
          </a:prstGeom>
        </p:spPr>
      </p:pic>
    </p:spTree>
    <p:extLst>
      <p:ext uri="{BB962C8B-B14F-4D97-AF65-F5344CB8AC3E}">
        <p14:creationId xmlns:p14="http://schemas.microsoft.com/office/powerpoint/2010/main" val="417531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864033-EB04-E019-E5DD-D32F1DE28EC1}"/>
              </a:ext>
            </a:extLst>
          </p:cNvPr>
          <p:cNvSpPr txBox="1"/>
          <p:nvPr/>
        </p:nvSpPr>
        <p:spPr>
          <a:xfrm>
            <a:off x="3836484" y="278109"/>
            <a:ext cx="4519032" cy="707886"/>
          </a:xfrm>
          <a:prstGeom prst="rect">
            <a:avLst/>
          </a:prstGeom>
          <a:noFill/>
        </p:spPr>
        <p:txBody>
          <a:bodyPr wrap="square">
            <a:spAutoFit/>
          </a:bodyPr>
          <a:lstStyle/>
          <a:p>
            <a:pPr algn="ctr"/>
            <a:r>
              <a:rPr lang="en-US" sz="4000" dirty="0">
                <a:latin typeface="Garamond" panose="02020404030301010803" pitchFamily="18" charset="0"/>
              </a:rPr>
              <a:t>Application Preview </a:t>
            </a:r>
            <a:endParaRPr lang="en-US" sz="4000" dirty="0"/>
          </a:p>
        </p:txBody>
      </p:sp>
      <p:sp>
        <p:nvSpPr>
          <p:cNvPr id="2" name="Rectangle 1">
            <a:extLst>
              <a:ext uri="{FF2B5EF4-FFF2-40B4-BE49-F238E27FC236}">
                <a16:creationId xmlns:a16="http://schemas.microsoft.com/office/drawing/2014/main" id="{29557340-1A14-92EB-FDBA-BE819FAC7855}"/>
              </a:ext>
            </a:extLst>
          </p:cNvPr>
          <p:cNvSpPr/>
          <p:nvPr/>
        </p:nvSpPr>
        <p:spPr>
          <a:xfrm>
            <a:off x="135466" y="1173660"/>
            <a:ext cx="12056533" cy="5684340"/>
          </a:xfrm>
          <a:prstGeom prst="rect">
            <a:avLst/>
          </a:prstGeom>
          <a:solidFill>
            <a:srgbClr val="F5F5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82BC4F9-AED5-E77D-31F1-DA399D24AD30}"/>
              </a:ext>
            </a:extLst>
          </p:cNvPr>
          <p:cNvPicPr>
            <a:picLocks noChangeAspect="1"/>
          </p:cNvPicPr>
          <p:nvPr/>
        </p:nvPicPr>
        <p:blipFill>
          <a:blip r:embed="rId2"/>
          <a:stretch>
            <a:fillRect/>
          </a:stretch>
        </p:blipFill>
        <p:spPr>
          <a:xfrm>
            <a:off x="800880" y="1212291"/>
            <a:ext cx="10201950" cy="5367600"/>
          </a:xfrm>
          <a:prstGeom prst="rect">
            <a:avLst/>
          </a:prstGeom>
        </p:spPr>
      </p:pic>
    </p:spTree>
    <p:extLst>
      <p:ext uri="{BB962C8B-B14F-4D97-AF65-F5344CB8AC3E}">
        <p14:creationId xmlns:p14="http://schemas.microsoft.com/office/powerpoint/2010/main" val="42493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864033-EB04-E019-E5DD-D32F1DE28EC1}"/>
              </a:ext>
            </a:extLst>
          </p:cNvPr>
          <p:cNvSpPr txBox="1"/>
          <p:nvPr/>
        </p:nvSpPr>
        <p:spPr>
          <a:xfrm>
            <a:off x="3836484" y="278109"/>
            <a:ext cx="4519032" cy="707886"/>
          </a:xfrm>
          <a:prstGeom prst="rect">
            <a:avLst/>
          </a:prstGeom>
          <a:noFill/>
        </p:spPr>
        <p:txBody>
          <a:bodyPr wrap="square">
            <a:spAutoFit/>
          </a:bodyPr>
          <a:lstStyle/>
          <a:p>
            <a:pPr algn="ctr"/>
            <a:r>
              <a:rPr lang="en-US" sz="4000" dirty="0">
                <a:latin typeface="Garamond" panose="02020404030301010803" pitchFamily="18" charset="0"/>
              </a:rPr>
              <a:t>Application Preview </a:t>
            </a:r>
            <a:endParaRPr lang="en-US" sz="4000" dirty="0"/>
          </a:p>
        </p:txBody>
      </p:sp>
      <p:sp>
        <p:nvSpPr>
          <p:cNvPr id="3" name="Rectangle 2">
            <a:extLst>
              <a:ext uri="{FF2B5EF4-FFF2-40B4-BE49-F238E27FC236}">
                <a16:creationId xmlns:a16="http://schemas.microsoft.com/office/drawing/2014/main" id="{E23441EB-6574-EF84-E1D0-50B3CB7E4B08}"/>
              </a:ext>
            </a:extLst>
          </p:cNvPr>
          <p:cNvSpPr/>
          <p:nvPr/>
        </p:nvSpPr>
        <p:spPr>
          <a:xfrm>
            <a:off x="123290" y="1171424"/>
            <a:ext cx="12068710" cy="4510679"/>
          </a:xfrm>
          <a:prstGeom prst="rect">
            <a:avLst/>
          </a:prstGeom>
          <a:solidFill>
            <a:srgbClr val="F5F5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1DF5954-01D6-7117-07C6-578F9DD9A457}"/>
              </a:ext>
            </a:extLst>
          </p:cNvPr>
          <p:cNvPicPr>
            <a:picLocks noChangeAspect="1"/>
          </p:cNvPicPr>
          <p:nvPr/>
        </p:nvPicPr>
        <p:blipFill>
          <a:blip r:embed="rId2"/>
          <a:stretch>
            <a:fillRect/>
          </a:stretch>
        </p:blipFill>
        <p:spPr>
          <a:xfrm>
            <a:off x="1181104" y="1380600"/>
            <a:ext cx="4505751" cy="4096800"/>
          </a:xfrm>
          <a:prstGeom prst="rect">
            <a:avLst/>
          </a:prstGeom>
        </p:spPr>
      </p:pic>
      <p:pic>
        <p:nvPicPr>
          <p:cNvPr id="7" name="Picture 6">
            <a:extLst>
              <a:ext uri="{FF2B5EF4-FFF2-40B4-BE49-F238E27FC236}">
                <a16:creationId xmlns:a16="http://schemas.microsoft.com/office/drawing/2014/main" id="{EAC29660-5AE4-1489-5EB0-590BAC3F9B99}"/>
              </a:ext>
            </a:extLst>
          </p:cNvPr>
          <p:cNvPicPr>
            <a:picLocks noChangeAspect="1"/>
          </p:cNvPicPr>
          <p:nvPr/>
        </p:nvPicPr>
        <p:blipFill>
          <a:blip r:embed="rId3"/>
          <a:stretch>
            <a:fillRect/>
          </a:stretch>
        </p:blipFill>
        <p:spPr>
          <a:xfrm>
            <a:off x="6265281" y="1385072"/>
            <a:ext cx="4579861" cy="4092328"/>
          </a:xfrm>
          <a:prstGeom prst="rect">
            <a:avLst/>
          </a:prstGeom>
        </p:spPr>
      </p:pic>
    </p:spTree>
    <p:extLst>
      <p:ext uri="{BB962C8B-B14F-4D97-AF65-F5344CB8AC3E}">
        <p14:creationId xmlns:p14="http://schemas.microsoft.com/office/powerpoint/2010/main" val="2799330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1BA18D-A796-6BFE-D489-7AE7F4A90321}"/>
              </a:ext>
            </a:extLst>
          </p:cNvPr>
          <p:cNvSpPr txBox="1"/>
          <p:nvPr/>
        </p:nvSpPr>
        <p:spPr>
          <a:xfrm>
            <a:off x="2991891" y="227884"/>
            <a:ext cx="6208217" cy="707886"/>
          </a:xfrm>
          <a:prstGeom prst="rect">
            <a:avLst/>
          </a:prstGeom>
          <a:noFill/>
        </p:spPr>
        <p:txBody>
          <a:bodyPr wrap="square">
            <a:spAutoFit/>
          </a:bodyPr>
          <a:lstStyle/>
          <a:p>
            <a:pPr algn="ctr"/>
            <a:r>
              <a:rPr lang="en-US" sz="4000" dirty="0">
                <a:latin typeface="Garamond" panose="02020404030301010803" pitchFamily="18" charset="0"/>
              </a:rPr>
              <a:t>API Testing over Postman </a:t>
            </a:r>
            <a:endParaRPr lang="en-US" sz="4000" dirty="0"/>
          </a:p>
        </p:txBody>
      </p:sp>
      <p:sp>
        <p:nvSpPr>
          <p:cNvPr id="5" name="Rectangle 4">
            <a:extLst>
              <a:ext uri="{FF2B5EF4-FFF2-40B4-BE49-F238E27FC236}">
                <a16:creationId xmlns:a16="http://schemas.microsoft.com/office/drawing/2014/main" id="{13D27662-F62F-B55C-E408-17EFCE53753F}"/>
              </a:ext>
            </a:extLst>
          </p:cNvPr>
          <p:cNvSpPr/>
          <p:nvPr/>
        </p:nvSpPr>
        <p:spPr>
          <a:xfrm>
            <a:off x="123290" y="1171424"/>
            <a:ext cx="12068710" cy="4510679"/>
          </a:xfrm>
          <a:prstGeom prst="rect">
            <a:avLst/>
          </a:prstGeom>
          <a:solidFill>
            <a:srgbClr val="F5F5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omputer&#10;&#10;Description automatically generated with medium confidence">
            <a:extLst>
              <a:ext uri="{FF2B5EF4-FFF2-40B4-BE49-F238E27FC236}">
                <a16:creationId xmlns:a16="http://schemas.microsoft.com/office/drawing/2014/main" id="{739D9DF9-1E77-62C1-92AC-5802F5A5B975}"/>
              </a:ext>
            </a:extLst>
          </p:cNvPr>
          <p:cNvPicPr>
            <a:picLocks noChangeAspect="1"/>
          </p:cNvPicPr>
          <p:nvPr/>
        </p:nvPicPr>
        <p:blipFill>
          <a:blip r:embed="rId2"/>
          <a:stretch>
            <a:fillRect/>
          </a:stretch>
        </p:blipFill>
        <p:spPr>
          <a:xfrm>
            <a:off x="6207975" y="1642733"/>
            <a:ext cx="5775142" cy="3634828"/>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FA45DAEC-1EB1-7DD2-DA13-5810F661A1EA}"/>
              </a:ext>
            </a:extLst>
          </p:cNvPr>
          <p:cNvPicPr>
            <a:picLocks noChangeAspect="1"/>
          </p:cNvPicPr>
          <p:nvPr/>
        </p:nvPicPr>
        <p:blipFill>
          <a:blip r:embed="rId3"/>
          <a:stretch>
            <a:fillRect/>
          </a:stretch>
        </p:blipFill>
        <p:spPr>
          <a:xfrm>
            <a:off x="568481" y="1642733"/>
            <a:ext cx="5534777" cy="3639600"/>
          </a:xfrm>
          <a:prstGeom prst="rect">
            <a:avLst/>
          </a:prstGeom>
        </p:spPr>
      </p:pic>
    </p:spTree>
    <p:extLst>
      <p:ext uri="{BB962C8B-B14F-4D97-AF65-F5344CB8AC3E}">
        <p14:creationId xmlns:p14="http://schemas.microsoft.com/office/powerpoint/2010/main" val="2891636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TotalTime>
  <Words>400</Words>
  <Application>Microsoft Macintosh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Angsana New</vt:lpstr>
      <vt:lpstr>Arial</vt:lpstr>
      <vt:lpstr>Calibri</vt:lpstr>
      <vt:lpstr>Calibri Light</vt:lpstr>
      <vt:lpstr>Garamond</vt:lpstr>
      <vt:lpstr>Times New Roman</vt:lpstr>
      <vt:lpstr>Office Theme</vt:lpstr>
      <vt:lpstr>Team       DeepInAI</vt:lpstr>
      <vt:lpstr>Let me Introduce myself …</vt:lpstr>
      <vt:lpstr>Problem Statement</vt:lpstr>
      <vt:lpstr>Proposed Architecture - Prototype</vt:lpstr>
      <vt:lpstr>Explanation</vt:lpstr>
      <vt:lpstr>Proposed Architecture – Real Time Scaling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DeepInAI</dc:title>
  <dc:creator>Zoya  Jamadar</dc:creator>
  <cp:lastModifiedBy>Zoya  Jamadar</cp:lastModifiedBy>
  <cp:revision>9</cp:revision>
  <dcterms:created xsi:type="dcterms:W3CDTF">2023-05-13T08:25:01Z</dcterms:created>
  <dcterms:modified xsi:type="dcterms:W3CDTF">2023-06-09T11:52:41Z</dcterms:modified>
</cp:coreProperties>
</file>